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4"/>
  </p:sldMasterIdLst>
  <p:notesMasterIdLst>
    <p:notesMasterId r:id="rId16"/>
  </p:notesMasterIdLst>
  <p:handoutMasterIdLst>
    <p:handoutMasterId r:id="rId17"/>
  </p:handoutMasterIdLst>
  <p:sldIdLst>
    <p:sldId id="289" r:id="rId5"/>
    <p:sldId id="288" r:id="rId6"/>
    <p:sldId id="276" r:id="rId7"/>
    <p:sldId id="261" r:id="rId8"/>
    <p:sldId id="264" r:id="rId9"/>
    <p:sldId id="263" r:id="rId10"/>
    <p:sldId id="268" r:id="rId11"/>
    <p:sldId id="267" r:id="rId12"/>
    <p:sldId id="290" r:id="rId13"/>
    <p:sldId id="291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E2E"/>
    <a:srgbClr val="F0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94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16356-3B28-4AAF-8099-7941810E2475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DA344-5FA2-43F7-9D95-CA56C82B0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62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44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634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45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440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799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8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298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806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15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65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95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4AAEB19-4B49-2801-9B15-7682CDF04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D23C3EC-28B3-4644-8BE5-3288734B4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7468" y="486137"/>
            <a:ext cx="5427584" cy="3599727"/>
          </a:xfrm>
        </p:spPr>
        <p:txBody>
          <a:bodyPr anchor="b" anchorCtr="0">
            <a:noAutofit/>
          </a:bodyPr>
          <a:lstStyle>
            <a:lvl1pPr algn="l">
              <a:defRPr sz="44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64FCBF4-90E6-FFAA-143D-3A01CE5256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24774" y="-6713"/>
            <a:ext cx="6578801" cy="6894576"/>
          </a:xfrm>
          <a:custGeom>
            <a:avLst/>
            <a:gdLst>
              <a:gd name="connsiteX0" fmla="*/ 0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0 w 6613525"/>
              <a:gd name="connsiteY4" fmla="*/ 0 h 6858000"/>
              <a:gd name="connsiteX0" fmla="*/ 1875099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1875099 w 6613525"/>
              <a:gd name="connsiteY4" fmla="*/ 0 h 6858000"/>
              <a:gd name="connsiteX0" fmla="*/ 1840375 w 6578801"/>
              <a:gd name="connsiteY0" fmla="*/ 0 h 6869575"/>
              <a:gd name="connsiteX1" fmla="*/ 6578801 w 6578801"/>
              <a:gd name="connsiteY1" fmla="*/ 0 h 6869575"/>
              <a:gd name="connsiteX2" fmla="*/ 6578801 w 6578801"/>
              <a:gd name="connsiteY2" fmla="*/ 6858000 h 6869575"/>
              <a:gd name="connsiteX3" fmla="*/ 0 w 6578801"/>
              <a:gd name="connsiteY3" fmla="*/ 6869575 h 6869575"/>
              <a:gd name="connsiteX4" fmla="*/ 1840375 w 6578801"/>
              <a:gd name="connsiteY4" fmla="*/ 0 h 686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8801" h="6869575">
                <a:moveTo>
                  <a:pt x="1840375" y="0"/>
                </a:moveTo>
                <a:lnTo>
                  <a:pt x="6578801" y="0"/>
                </a:lnTo>
                <a:lnTo>
                  <a:pt x="6578801" y="6858000"/>
                </a:lnTo>
                <a:lnTo>
                  <a:pt x="0" y="6869575"/>
                </a:lnTo>
                <a:lnTo>
                  <a:pt x="1840375" y="0"/>
                </a:lnTo>
                <a:close/>
              </a:path>
            </a:pathLst>
          </a:custGeom>
        </p:spPr>
        <p:txBody>
          <a:bodyPr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40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E1BBEEFE-AE8A-8083-54B6-DBE9BC0E9F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42863" y="0"/>
            <a:ext cx="4658392" cy="6858000"/>
          </a:xfrm>
          <a:custGeom>
            <a:avLst/>
            <a:gdLst>
              <a:gd name="connsiteX0" fmla="*/ 0 w 4658392"/>
              <a:gd name="connsiteY0" fmla="*/ 0 h 6858000"/>
              <a:gd name="connsiteX1" fmla="*/ 4658392 w 4658392"/>
              <a:gd name="connsiteY1" fmla="*/ 0 h 6858000"/>
              <a:gd name="connsiteX2" fmla="*/ 2820797 w 4658392"/>
              <a:gd name="connsiteY2" fmla="*/ 6858000 h 6858000"/>
              <a:gd name="connsiteX3" fmla="*/ 0 w 4658392"/>
              <a:gd name="connsiteY3" fmla="*/ 6858000 h 6858000"/>
              <a:gd name="connsiteX4" fmla="*/ 0 w 465839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58392" h="6858000">
                <a:moveTo>
                  <a:pt x="0" y="0"/>
                </a:moveTo>
                <a:lnTo>
                  <a:pt x="4658392" y="0"/>
                </a:lnTo>
                <a:lnTo>
                  <a:pt x="282079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64FF31D-04D7-B1F4-53B1-AA4170602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9F040EF-92FF-AEA1-BBA6-A4B739E11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A59A84-C321-FDF9-555F-1FB322EBB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09286"/>
            <a:ext cx="3200400" cy="5617193"/>
          </a:xfrm>
        </p:spPr>
        <p:txBody>
          <a:bodyPr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023412" y="509286"/>
            <a:ext cx="4328932" cy="561719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60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40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20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60CD5A6-A0E4-A658-65B1-0D6C0533166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48813" y="-22860"/>
            <a:ext cx="2651760" cy="6903720"/>
          </a:xfrm>
        </p:spPr>
        <p:txBody>
          <a:bodyPr lIns="182880" tIns="274320" rIns="18288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005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6EC6AF9-CC07-5258-9160-8C6391530C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BC6DCCE-3025-75FB-9405-8D51DCD63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516CCC3-736F-49AC-F079-9A090DAA8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3BF578A-ADDB-6713-E5AD-0FF27EDC2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743671"/>
            <a:ext cx="9144000" cy="3361254"/>
          </a:xfrm>
        </p:spPr>
        <p:txBody>
          <a:bodyPr anchor="b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7620" y="4766434"/>
            <a:ext cx="12207240" cy="2121408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528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CBD635-4863-B127-5668-D2C7DA8CDE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629720-DD91-8012-686D-AABA43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0911820" y="0"/>
            <a:ext cx="913577" cy="68580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70117" y="185195"/>
            <a:ext cx="6930838" cy="150549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B27827-7491-B1C2-D9C5-975A9FF66E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8788" y="-22860"/>
            <a:ext cx="3291840" cy="6903720"/>
          </a:xfrm>
        </p:spPr>
        <p:txBody>
          <a:bodyPr lIns="182880" tIns="274320" rIns="18288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D4D4555-A25D-09B6-36AF-5977189F2DD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970116" y="2022395"/>
            <a:ext cx="6941703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1800"/>
            </a:lvl1pPr>
            <a:lvl2pPr>
              <a:spcBef>
                <a:spcPts val="1000"/>
              </a:spcBef>
              <a:spcAft>
                <a:spcPts val="1500"/>
              </a:spcAft>
              <a:defRPr sz="1800"/>
            </a:lvl2pPr>
            <a:lvl3pPr>
              <a:spcBef>
                <a:spcPts val="1000"/>
              </a:spcBef>
              <a:spcAft>
                <a:spcPts val="1500"/>
              </a:spcAft>
              <a:defRPr sz="1800"/>
            </a:lvl3pPr>
            <a:lvl4pPr>
              <a:spcBef>
                <a:spcPts val="1000"/>
              </a:spcBef>
              <a:spcAft>
                <a:spcPts val="1500"/>
              </a:spcAft>
              <a:defRPr sz="1800"/>
            </a:lvl4pPr>
            <a:lvl5pPr>
              <a:spcBef>
                <a:spcPts val="1000"/>
              </a:spcBef>
              <a:spcAft>
                <a:spcPts val="1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23740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E49FCE-658C-FF5A-6405-3D10F1AC1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903C516-D418-5E3E-1E4E-1DF846433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7BF5B15-0E8A-A82C-6E9C-FCF3FBAAD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54B33CA-9490-C8E1-FE4F-06367AF29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86824F-3198-FE44-5A4A-70312048DA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058CD71-6E97-B6A9-11B6-867ED408DE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9FDAA6-BDE8-D6C3-17CD-F87BFB54F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42A0738D-E9A9-14B7-4739-62E402B0C2D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4961" y="2032663"/>
            <a:ext cx="4463005" cy="406749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 marL="0">
              <a:spcBef>
                <a:spcPts val="1000"/>
              </a:spcBef>
              <a:spcAft>
                <a:spcPts val="500"/>
              </a:spcAft>
              <a:defRPr sz="1800"/>
            </a:lvl2pPr>
            <a:lvl3pPr marL="457200">
              <a:spcBef>
                <a:spcPts val="1000"/>
              </a:spcBef>
              <a:spcAft>
                <a:spcPts val="500"/>
              </a:spcAft>
              <a:defRPr sz="1800"/>
            </a:lvl3pPr>
            <a:lvl4pPr marL="685800">
              <a:spcBef>
                <a:spcPts val="1000"/>
              </a:spcBef>
              <a:spcAft>
                <a:spcPts val="500"/>
              </a:spcAft>
              <a:defRPr sz="1800"/>
            </a:lvl4pPr>
            <a:lvl5pPr marL="914400">
              <a:spcBef>
                <a:spcPts val="1000"/>
              </a:spcBef>
              <a:spcAft>
                <a:spcPts val="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A766D4CB-8BCE-C6EE-EF57-A8A819EBD36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141720" y="2032663"/>
            <a:ext cx="5212080" cy="406749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 marL="0">
              <a:spcBef>
                <a:spcPts val="1000"/>
              </a:spcBef>
              <a:spcAft>
                <a:spcPts val="500"/>
              </a:spcAft>
              <a:defRPr sz="1800"/>
            </a:lvl2pPr>
            <a:lvl3pPr marL="457200">
              <a:spcBef>
                <a:spcPts val="1000"/>
              </a:spcBef>
              <a:spcAft>
                <a:spcPts val="500"/>
              </a:spcAft>
              <a:defRPr sz="1800"/>
            </a:lvl3pPr>
            <a:lvl4pPr marL="685800">
              <a:spcBef>
                <a:spcPts val="1000"/>
              </a:spcBef>
              <a:spcAft>
                <a:spcPts val="500"/>
              </a:spcAft>
              <a:defRPr sz="1800"/>
            </a:lvl4pPr>
            <a:lvl5pPr marL="914400">
              <a:spcBef>
                <a:spcPts val="1000"/>
              </a:spcBef>
              <a:spcAft>
                <a:spcPts val="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7566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00B3A65-BB60-F2B4-4CF4-19A7C53F1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F1DB8D5-B954-BFC9-C8D8-F0491CCBE2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507D69F-27D7-2C68-A17D-3F1399C8B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6645965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2055813"/>
            <a:ext cx="5781261" cy="406749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>
              <a:spcBef>
                <a:spcPts val="1000"/>
              </a:spcBef>
              <a:spcAft>
                <a:spcPts val="500"/>
              </a:spcAft>
              <a:defRPr sz="1600"/>
            </a:lvl2pPr>
            <a:lvl3pPr>
              <a:spcBef>
                <a:spcPts val="1000"/>
              </a:spcBef>
              <a:spcAft>
                <a:spcPts val="500"/>
              </a:spcAft>
              <a:defRPr sz="1400"/>
            </a:lvl3pPr>
            <a:lvl4pPr>
              <a:spcBef>
                <a:spcPts val="1000"/>
              </a:spcBef>
              <a:spcAft>
                <a:spcPts val="500"/>
              </a:spcAft>
              <a:defRPr sz="1200"/>
            </a:lvl4pPr>
            <a:lvl5pPr>
              <a:spcBef>
                <a:spcPts val="1000"/>
              </a:spcBef>
              <a:spcAft>
                <a:spcPts val="500"/>
              </a:spcAft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66991" y="-22860"/>
            <a:ext cx="4625008" cy="6903720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8680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C45A11E-9896-BD8B-8CC6-A79C124D8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1575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86022B-53D6-6CE0-2093-873FC64A5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1575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D4BD8F-684C-A145-3376-9E69B0E5B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802775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E7C1DA9-2A25-EE21-085B-8857DC1AD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59925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F236BB3-E567-A8A9-5EC2-BCEF79CFC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59400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4A87C9F-C765-C63C-951E-70721DDAC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11575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4425665-0C9C-3899-9DB9-ED05D91E26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6812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330405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137059"/>
            <a:ext cx="2816352" cy="398624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>
              <a:spcBef>
                <a:spcPts val="1000"/>
              </a:spcBef>
              <a:spcAft>
                <a:spcPts val="500"/>
              </a:spcAft>
              <a:defRPr sz="1600"/>
            </a:lvl2pPr>
            <a:lvl3pPr>
              <a:spcBef>
                <a:spcPts val="1000"/>
              </a:spcBef>
              <a:spcAft>
                <a:spcPts val="500"/>
              </a:spcAft>
              <a:defRPr sz="1400"/>
            </a:lvl3pPr>
            <a:lvl4pPr>
              <a:spcBef>
                <a:spcPts val="1000"/>
              </a:spcBef>
              <a:spcAft>
                <a:spcPts val="500"/>
              </a:spcAft>
              <a:defRPr sz="1200"/>
            </a:lvl4pPr>
            <a:lvl5pPr>
              <a:spcBef>
                <a:spcPts val="1000"/>
              </a:spcBef>
              <a:spcAft>
                <a:spcPts val="500"/>
              </a:spcAft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109014" y="2137059"/>
            <a:ext cx="7059592" cy="3986245"/>
          </a:xfrm>
        </p:spPr>
        <p:txBody>
          <a:bodyPr>
            <a:normAutofit/>
          </a:bodyPr>
          <a:lstStyle>
            <a:lvl1pPr marL="0" indent="0" algn="ctr">
              <a:buNone/>
              <a:defRPr lang="en-US" sz="2000" dirty="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27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7588714-FE55-FCEF-78C2-2A4D11ECD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1575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AF6BF02-4CD8-261B-BE58-05677EB94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1575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1AF1F17-7A1F-BCA2-15C0-417928B4E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802775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F0ADE0B-D150-E72B-EE9A-E5EFDBC6F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59925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BBCDD5A-A3C4-DF4F-74AD-CAF0F465B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59400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430AE4-C878-DFAB-EDA5-36B97176D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11575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1487B2-0348-2FFC-03FB-6508B6FD3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6812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199" y="2125262"/>
            <a:ext cx="10515600" cy="3675944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84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958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1843C0D-8C0B-0B3C-7014-7B7217C00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B715CF-E60F-DDAE-369E-BCC2CE4FF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BD8F5F-4228-6BB9-5EA6-553590898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721F95-97C0-7151-B9F6-C088CEA1A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78AD50A-9C6A-454B-0CAD-EAB5184401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10" y="0"/>
            <a:ext cx="7816995" cy="6858000"/>
          </a:xfrm>
          <a:custGeom>
            <a:avLst/>
            <a:gdLst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0 w 7813675"/>
              <a:gd name="connsiteY3" fmla="*/ 6903720 h 6903720"/>
              <a:gd name="connsiteX4" fmla="*/ 0 w 7813675"/>
              <a:gd name="connsiteY4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798854 w 7813675"/>
              <a:gd name="connsiteY3" fmla="*/ 686716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7803"/>
              <a:gd name="connsiteX1" fmla="*/ 7813675 w 7813675"/>
              <a:gd name="connsiteY1" fmla="*/ 0 h 6907803"/>
              <a:gd name="connsiteX2" fmla="*/ 7813675 w 7813675"/>
              <a:gd name="connsiteY2" fmla="*/ 6903720 h 6907803"/>
              <a:gd name="connsiteX3" fmla="*/ 809014 w 7813675"/>
              <a:gd name="connsiteY3" fmla="*/ 6907803 h 6907803"/>
              <a:gd name="connsiteX4" fmla="*/ 0 w 7813675"/>
              <a:gd name="connsiteY4" fmla="*/ 6903720 h 6907803"/>
              <a:gd name="connsiteX5" fmla="*/ 0 w 7813675"/>
              <a:gd name="connsiteY5" fmla="*/ 0 h 6907803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8748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8748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9891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740434 w 7813675"/>
              <a:gd name="connsiteY3" fmla="*/ 689891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7385"/>
              <a:gd name="connsiteX1" fmla="*/ 7813675 w 7813675"/>
              <a:gd name="connsiteY1" fmla="*/ 0 h 6907385"/>
              <a:gd name="connsiteX2" fmla="*/ 7813675 w 7813675"/>
              <a:gd name="connsiteY2" fmla="*/ 6903720 h 6907385"/>
              <a:gd name="connsiteX3" fmla="*/ 6359380 w 7813675"/>
              <a:gd name="connsiteY3" fmla="*/ 6907385 h 6907385"/>
              <a:gd name="connsiteX4" fmla="*/ 740434 w 7813675"/>
              <a:gd name="connsiteY4" fmla="*/ 6898913 h 6907385"/>
              <a:gd name="connsiteX5" fmla="*/ 0 w 7813675"/>
              <a:gd name="connsiteY5" fmla="*/ 6903720 h 6907385"/>
              <a:gd name="connsiteX6" fmla="*/ 0 w 7813675"/>
              <a:gd name="connsiteY6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3320 w 7816995"/>
              <a:gd name="connsiteY5" fmla="*/ 690372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2899555 w 7816995"/>
              <a:gd name="connsiteY2" fmla="*/ 464820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16995" h="6907385">
                <a:moveTo>
                  <a:pt x="3320" y="0"/>
                </a:moveTo>
                <a:lnTo>
                  <a:pt x="7816995" y="0"/>
                </a:lnTo>
                <a:lnTo>
                  <a:pt x="2899555" y="4648200"/>
                </a:lnTo>
                <a:lnTo>
                  <a:pt x="6362700" y="6907385"/>
                </a:lnTo>
                <a:lnTo>
                  <a:pt x="743754" y="6898913"/>
                </a:lnTo>
                <a:lnTo>
                  <a:pt x="2876060" y="4644390"/>
                </a:lnTo>
                <a:cubicBezTo>
                  <a:pt x="1610033" y="3689302"/>
                  <a:pt x="1117437" y="3324763"/>
                  <a:pt x="0" y="2510645"/>
                </a:cubicBezTo>
                <a:cubicBezTo>
                  <a:pt x="1107" y="1673763"/>
                  <a:pt x="2213" y="836882"/>
                  <a:pt x="3320" y="0"/>
                </a:cubicBezTo>
                <a:close/>
              </a:path>
            </a:pathLst>
          </a:custGeom>
          <a:solidFill>
            <a:schemeClr val="tx2"/>
          </a:solidFill>
          <a:ln w="22225">
            <a:noFill/>
          </a:ln>
        </p:spPr>
        <p:txBody>
          <a:bodyPr lIns="274320" tIns="274320"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992" y="731562"/>
            <a:ext cx="4902843" cy="3526778"/>
          </a:xfrm>
          <a:noFill/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80992" y="4373217"/>
            <a:ext cx="4902843" cy="1753221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000"/>
              </a:spcBef>
              <a:defRPr sz="1600">
                <a:solidFill>
                  <a:schemeClr val="tx1"/>
                </a:solidFill>
              </a:defRPr>
            </a:lvl2pPr>
            <a:lvl3pPr>
              <a:spcBef>
                <a:spcPts val="1000"/>
              </a:spcBef>
              <a:defRPr sz="1400">
                <a:solidFill>
                  <a:schemeClr val="tx1"/>
                </a:solidFill>
              </a:defRPr>
            </a:lvl3pPr>
            <a:lvl4pPr>
              <a:spcBef>
                <a:spcPts val="1000"/>
              </a:spcBef>
              <a:defRPr sz="1200">
                <a:solidFill>
                  <a:schemeClr val="tx1"/>
                </a:solidFill>
              </a:defRPr>
            </a:lvl4pPr>
            <a:lvl5pPr>
              <a:spcBef>
                <a:spcPts val="100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5396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38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2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0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26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31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8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63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D6D8061D-18C3-4F4F-85EF-561633F58754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65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3" r:id="rId15"/>
    <p:sldLayoutId id="2147483685" r:id="rId16"/>
    <p:sldLayoutId id="2147483687" r:id="rId17"/>
    <p:sldLayoutId id="2147483688" r:id="rId18"/>
    <p:sldLayoutId id="2147483690" r:id="rId19"/>
    <p:sldLayoutId id="2147483691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336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36">
          <p15:clr>
            <a:srgbClr val="F26B43"/>
          </p15:clr>
        </p15:guide>
        <p15:guide id="6" pos="7344">
          <p15:clr>
            <a:srgbClr val="F26B43"/>
          </p15:clr>
        </p15:guide>
        <p15:guide id="7" pos="720">
          <p15:clr>
            <a:srgbClr val="F26B43"/>
          </p15:clr>
        </p15:guide>
        <p15:guide id="8" pos="6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pxhere.com/ko/photo/1176707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3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5" Type="http://schemas.microsoft.com/office/2007/relationships/media" Target="../media/media4.mp4"/><Relationship Id="rId10" Type="http://schemas.openxmlformats.org/officeDocument/2006/relationships/image" Target="../media/image16.png"/><Relationship Id="rId4" Type="http://schemas.openxmlformats.org/officeDocument/2006/relationships/video" Target="../media/media3.mp4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pixabay.com/ko/%EB%93%9C%EB%A1%A0-%EC%9D%B4%EB%AF%B8%EC%A7%80-%EB%AC%B4%EC%9D%B8-%ED%95%AD%EA%B3%B5%EA%B8%B0-%ED%8C%8C%EB%A6%AC-%EC%84%80%EC%8B%9C-%EB%AC%B4%EC%9D%B8-%ED%95%AD%EA%B3%B5%EA%B8%B0%EB%8A%94-%EA%B3%B5%EA%B8%B0%EC%97%90-3525497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FEC93CF-2672-7D78-F278-58C5E012E0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1870" y="749595"/>
            <a:ext cx="5645888" cy="39021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6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Real-time detection, tracking, and classification of aerial objects</a:t>
            </a:r>
          </a:p>
        </p:txBody>
      </p:sp>
      <p:pic>
        <p:nvPicPr>
          <p:cNvPr id="7" name="Picture Placeholder 6" descr="Birds flying birds in the sky&#10;&#10;Description automatically generated">
            <a:extLst>
              <a:ext uri="{FF2B5EF4-FFF2-40B4-BE49-F238E27FC236}">
                <a16:creationId xmlns:a16="http://schemas.microsoft.com/office/drawing/2014/main" id="{ED21B7CD-3D69-26B5-8A0B-52A19A6B0A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38709" b="2"/>
          <a:stretch/>
        </p:blipFill>
        <p:spPr>
          <a:xfrm>
            <a:off x="6400800" y="-6350"/>
            <a:ext cx="5791200" cy="6874330"/>
          </a:xfrm>
          <a:custGeom>
            <a:avLst/>
            <a:gdLst/>
            <a:ahLst/>
            <a:cxnLst/>
            <a:rect l="l" t="t" r="r" b="b"/>
            <a:pathLst>
              <a:path w="6312196" h="6874330">
                <a:moveTo>
                  <a:pt x="2047193" y="0"/>
                </a:moveTo>
                <a:lnTo>
                  <a:pt x="6312196" y="0"/>
                </a:lnTo>
                <a:lnTo>
                  <a:pt x="6312196" y="6874330"/>
                </a:lnTo>
                <a:lnTo>
                  <a:pt x="0" y="687433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7899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26A9C50C-7AD9-BF27-6174-893C496FA26D}"/>
              </a:ext>
            </a:extLst>
          </p:cNvPr>
          <p:cNvSpPr txBox="1">
            <a:spLocks/>
          </p:cNvSpPr>
          <p:nvPr/>
        </p:nvSpPr>
        <p:spPr>
          <a:xfrm>
            <a:off x="1524000" y="4995894"/>
            <a:ext cx="9144000" cy="10063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000"/>
              <a:t>Output</a:t>
            </a:r>
          </a:p>
        </p:txBody>
      </p:sp>
      <p:pic>
        <p:nvPicPr>
          <p:cNvPr id="7" name="WhatsApp Video 2024-11-05 at 8.55.13 PM">
            <a:hlinkClick r:id="" action="ppaction://media"/>
            <a:extLst>
              <a:ext uri="{FF2B5EF4-FFF2-40B4-BE49-F238E27FC236}">
                <a16:creationId xmlns:a16="http://schemas.microsoft.com/office/drawing/2014/main" id="{18E2251A-5EEF-BD41-A6F1-D621BA907A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39344" y="1433213"/>
            <a:ext cx="3499791" cy="1968632"/>
          </a:xfrm>
          <a:prstGeom prst="rect">
            <a:avLst/>
          </a:prstGeom>
        </p:spPr>
      </p:pic>
      <p:pic>
        <p:nvPicPr>
          <p:cNvPr id="5" name="WhatsApp Video 2024-11-05 at 8.55.10 PM">
            <a:hlinkClick r:id="" action="ppaction://media"/>
            <a:extLst>
              <a:ext uri="{FF2B5EF4-FFF2-40B4-BE49-F238E27FC236}">
                <a16:creationId xmlns:a16="http://schemas.microsoft.com/office/drawing/2014/main" id="{464F454B-26A4-DFEA-3158-D8F1C28888B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61005" y="1433213"/>
            <a:ext cx="3499791" cy="1968632"/>
          </a:xfrm>
          <a:prstGeom prst="rect">
            <a:avLst/>
          </a:prstGeom>
        </p:spPr>
      </p:pic>
      <p:pic>
        <p:nvPicPr>
          <p:cNvPr id="6" name="WhatsApp Video 2024-11-05 at 8.55.12 PM (1)">
            <a:hlinkClick r:id="" action="ppaction://media"/>
            <a:extLst>
              <a:ext uri="{FF2B5EF4-FFF2-40B4-BE49-F238E27FC236}">
                <a16:creationId xmlns:a16="http://schemas.microsoft.com/office/drawing/2014/main" id="{AFDCF4A4-0DDF-ACF8-7C09-540C195B3775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58808" y="1433213"/>
            <a:ext cx="3499791" cy="196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133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1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44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5" descr="Silhouette of birds flying in distance">
            <a:extLst>
              <a:ext uri="{FF2B5EF4-FFF2-40B4-BE49-F238E27FC236}">
                <a16:creationId xmlns:a16="http://schemas.microsoft.com/office/drawing/2014/main" id="{E461669C-A7BA-D639-22CB-B5FBBE698B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5" r="13045"/>
          <a:stretch/>
        </p:blipFill>
        <p:spPr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Steps</a:t>
            </a:r>
            <a:br>
              <a:rPr lang="en-US" dirty="0">
                <a:solidFill>
                  <a:schemeClr val="bg2"/>
                </a:solidFill>
              </a:rPr>
            </a:br>
            <a:r>
              <a:rPr lang="en-US" dirty="0">
                <a:solidFill>
                  <a:schemeClr val="bg2"/>
                </a:solidFill>
              </a:rPr>
              <a:t>Involve</a:t>
            </a:r>
            <a:r>
              <a:rPr lang="en-US" dirty="0">
                <a:gradFill flip="none" rotWithShape="1">
                  <a:gsLst>
                    <a:gs pos="0">
                      <a:srgbClr val="F0ECEC"/>
                    </a:gs>
                    <a:gs pos="91000">
                      <a:srgbClr val="F0ECEC"/>
                    </a:gs>
                    <a:gs pos="94000">
                      <a:srgbClr val="001E2E"/>
                    </a:gs>
                  </a:gsLst>
                  <a:lin ang="600000" scaled="0"/>
                  <a:tileRect/>
                </a:gradFill>
              </a:rPr>
              <a:t>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 anchor="ctr">
            <a:normAutofit/>
          </a:bodyPr>
          <a:lstStyle/>
          <a:p>
            <a:r>
              <a:rPr lang="en-US" dirty="0"/>
              <a:t>Data Collection</a:t>
            </a:r>
          </a:p>
          <a:p>
            <a:r>
              <a:rPr lang="en-US" dirty="0"/>
              <a:t>Data Annotation</a:t>
            </a:r>
          </a:p>
          <a:p>
            <a:r>
              <a:rPr lang="en-US" dirty="0"/>
              <a:t>Object Detection and Multi-Object Tracking</a:t>
            </a:r>
          </a:p>
          <a:p>
            <a:r>
              <a:rPr lang="en-US" dirty="0"/>
              <a:t>Feature Extraction for Classification</a:t>
            </a:r>
          </a:p>
          <a:p>
            <a:r>
              <a:rPr lang="en-US" dirty="0"/>
              <a:t>Object Classification</a:t>
            </a:r>
          </a:p>
        </p:txBody>
      </p:sp>
      <p:pic>
        <p:nvPicPr>
          <p:cNvPr id="25" name="Picture Placeholder 6">
            <a:extLst>
              <a:ext uri="{FF2B5EF4-FFF2-40B4-BE49-F238E27FC236}">
                <a16:creationId xmlns:a16="http://schemas.microsoft.com/office/drawing/2014/main" id="{086C9520-C924-5732-CC82-F0C4A533D4E2}"/>
              </a:ext>
            </a:extLst>
          </p:cNvPr>
          <p:cNvPicPr preferRelativeResize="0"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4468" t="-333" r="24468" b="-333"/>
          <a:stretch/>
        </p:blipFill>
        <p:spPr>
          <a:xfrm>
            <a:off x="9352344" y="-22860"/>
            <a:ext cx="2848229" cy="6903722"/>
          </a:xfrm>
        </p:spPr>
      </p:pic>
    </p:spTree>
    <p:extLst>
      <p:ext uri="{BB962C8B-B14F-4D97-AF65-F5344CB8AC3E}">
        <p14:creationId xmlns:p14="http://schemas.microsoft.com/office/powerpoint/2010/main" val="1038351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9339" y="533400"/>
            <a:ext cx="6919261" cy="16921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dirty="0"/>
              <a:t>Data collection</a:t>
            </a:r>
          </a:p>
        </p:txBody>
      </p:sp>
      <p:pic>
        <p:nvPicPr>
          <p:cNvPr id="15" name="Picture 14" descr="A drone flying in the sky&#10;&#10;Description automatically generated">
            <a:extLst>
              <a:ext uri="{FF2B5EF4-FFF2-40B4-BE49-F238E27FC236}">
                <a16:creationId xmlns:a16="http://schemas.microsoft.com/office/drawing/2014/main" id="{115A1F16-8BDF-0DA7-5671-85CACE0537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967" r="39399" b="-1"/>
          <a:stretch/>
        </p:blipFill>
        <p:spPr>
          <a:xfrm>
            <a:off x="-13261" y="1644823"/>
            <a:ext cx="3147191" cy="5238887"/>
          </a:xfrm>
          <a:custGeom>
            <a:avLst/>
            <a:gdLst/>
            <a:ahLst/>
            <a:cxnLst/>
            <a:rect l="l" t="t" r="r" b="b"/>
            <a:pathLst>
              <a:path w="3147191" h="5238887">
                <a:moveTo>
                  <a:pt x="0" y="0"/>
                </a:moveTo>
                <a:lnTo>
                  <a:pt x="3147191" y="2981128"/>
                </a:lnTo>
                <a:lnTo>
                  <a:pt x="2499930" y="5238887"/>
                </a:lnTo>
                <a:lnTo>
                  <a:pt x="7952" y="5238887"/>
                </a:lnTo>
                <a:cubicBezTo>
                  <a:pt x="5301" y="3492592"/>
                  <a:pt x="2651" y="1746296"/>
                  <a:pt x="0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641FD8-2328-D60E-473A-52DF8DC121C7}"/>
              </a:ext>
            </a:extLst>
          </p:cNvPr>
          <p:cNvSpPr txBox="1"/>
          <p:nvPr/>
        </p:nvSpPr>
        <p:spPr>
          <a:xfrm>
            <a:off x="4739340" y="2232541"/>
            <a:ext cx="6863137" cy="38754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Classes: Eagles, Birds(Other birds), Drones</a:t>
            </a: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Number of videos collected: 318</a:t>
            </a: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Dimensions: 1920 x 1080</a:t>
            </a: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Frame rate: 30 FPS</a:t>
            </a: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Bound: Minimum possible camera movement.</a:t>
            </a: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Sources: Self-recorded, Shutterstock, YouTube, etc.</a:t>
            </a: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indent="-2286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1" name="Picture 10" descr="Birds flying in the sky&#10;&#10;Description automatically generated">
            <a:extLst>
              <a:ext uri="{FF2B5EF4-FFF2-40B4-BE49-F238E27FC236}">
                <a16:creationId xmlns:a16="http://schemas.microsoft.com/office/drawing/2014/main" id="{B5EBF397-F60F-1990-D550-80A05881926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6537" t="9545" r="-130" b="-5"/>
          <a:stretch/>
        </p:blipFill>
        <p:spPr>
          <a:xfrm>
            <a:off x="2482701" y="4614484"/>
            <a:ext cx="3028153" cy="2266637"/>
          </a:xfrm>
          <a:custGeom>
            <a:avLst/>
            <a:gdLst/>
            <a:ahLst/>
            <a:cxnLst/>
            <a:rect l="l" t="t" r="r" b="b"/>
            <a:pathLst>
              <a:path w="3028153" h="2266637">
                <a:moveTo>
                  <a:pt x="648586" y="0"/>
                </a:moveTo>
                <a:lnTo>
                  <a:pt x="3028153" y="2261275"/>
                </a:lnTo>
                <a:lnTo>
                  <a:pt x="0" y="2266637"/>
                </a:lnTo>
                <a:close/>
              </a:path>
            </a:pathLst>
          </a:custGeom>
        </p:spPr>
      </p:pic>
      <p:pic>
        <p:nvPicPr>
          <p:cNvPr id="13" name="Picture 12" descr="A group of birds flying in the sky&#10;&#10;Description automatically generated">
            <a:extLst>
              <a:ext uri="{FF2B5EF4-FFF2-40B4-BE49-F238E27FC236}">
                <a16:creationId xmlns:a16="http://schemas.microsoft.com/office/drawing/2014/main" id="{2EC723FE-B056-72C4-6678-8F8B0D5BFFB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4503" r="7811" b="-2"/>
          <a:stretch/>
        </p:blipFill>
        <p:spPr>
          <a:xfrm>
            <a:off x="-7" y="-21327"/>
            <a:ext cx="4449170" cy="4650618"/>
          </a:xfrm>
          <a:custGeom>
            <a:avLst/>
            <a:gdLst/>
            <a:ahLst/>
            <a:cxnLst/>
            <a:rect l="l" t="t" r="r" b="b"/>
            <a:pathLst>
              <a:path w="4449170" h="4650618">
                <a:moveTo>
                  <a:pt x="0" y="0"/>
                </a:moveTo>
                <a:lnTo>
                  <a:pt x="4449170" y="0"/>
                </a:lnTo>
                <a:lnTo>
                  <a:pt x="3134862" y="4650618"/>
                </a:lnTo>
                <a:lnTo>
                  <a:pt x="0" y="167000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21088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Data annotation</a:t>
            </a:r>
          </a:p>
        </p:txBody>
      </p:sp>
      <p:pic>
        <p:nvPicPr>
          <p:cNvPr id="24" name="Picture Placeholder 7">
            <a:extLst>
              <a:ext uri="{FF2B5EF4-FFF2-40B4-BE49-F238E27FC236}">
                <a16:creationId xmlns:a16="http://schemas.microsoft.com/office/drawing/2014/main" id="{A672B903-78EE-718A-C122-69D51207883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81" r="38381"/>
          <a:stretch/>
        </p:blipFill>
        <p:spPr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Used </a:t>
            </a:r>
            <a:r>
              <a:rPr lang="en-US" dirty="0" err="1"/>
              <a:t>Roboflow</a:t>
            </a:r>
            <a:r>
              <a:rPr lang="en-US" dirty="0"/>
              <a:t> for data annotation.</a:t>
            </a:r>
          </a:p>
          <a:p>
            <a:r>
              <a:rPr lang="en-US" dirty="0"/>
              <a:t>Extracted 3 frames per second of each video.</a:t>
            </a:r>
          </a:p>
          <a:p>
            <a:r>
              <a:rPr lang="en-US" dirty="0"/>
              <a:t>Created labeled image dataset of approximately 1000 images per class.</a:t>
            </a:r>
          </a:p>
          <a:p>
            <a:r>
              <a:rPr lang="en-US" dirty="0"/>
              <a:t>Augmented the dataset to increase size.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Object Detection and Multi-object tracking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pPr lvl="1"/>
            <a:r>
              <a:rPr lang="en-US" dirty="0"/>
              <a:t>Trained YOLOv5n model for object detection.</a:t>
            </a:r>
          </a:p>
          <a:p>
            <a:pPr lvl="1"/>
            <a:r>
              <a:rPr lang="en-US" dirty="0"/>
              <a:t>The model achieves an overall accuracy of 78.59% in classifying birds, eagles, and drones.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903072" y="2032663"/>
            <a:ext cx="5212080" cy="4067492"/>
          </a:xfrm>
          <a:solidFill>
            <a:schemeClr val="bg1"/>
          </a:solidFill>
        </p:spPr>
        <p:txBody>
          <a:bodyPr>
            <a:normAutofit/>
          </a:bodyPr>
          <a:lstStyle/>
          <a:p>
            <a:pPr lvl="1"/>
            <a:r>
              <a:rPr lang="en-US" dirty="0"/>
              <a:t>Used Centroid-Based tracking.</a:t>
            </a:r>
          </a:p>
          <a:p>
            <a:pPr lvl="1"/>
            <a:r>
              <a:rPr lang="en-US" dirty="0"/>
              <a:t>Assigned unique IDs to detections across frames using Euclidean Distance.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C0B22A-9DE2-2177-AF33-3C621D25C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209" y="3429000"/>
            <a:ext cx="3410426" cy="5239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75179B-E521-32CE-9807-0056A78113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4472" y="4018472"/>
            <a:ext cx="3858163" cy="5334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34CB382-AA28-3966-A231-B349D30574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221" y="4565941"/>
            <a:ext cx="4858930" cy="23012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06483C-498D-7379-A55B-9E665D3459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9808" y="4551946"/>
            <a:ext cx="5131561" cy="231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553" y="638174"/>
            <a:ext cx="10529048" cy="14763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/>
              <a:t>Feature Extraction for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29553" y="2114549"/>
            <a:ext cx="4632341" cy="4190331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For classification using trajectory, we need the following features: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Bounding box center coordinates: These are the coordinates of the objects throughout their appearance in the video.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Velocity: Defined as Distance Covered per frame time.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Acceleration: Change in velocity calculated as Change in velocity per frame time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Y-Frequency: Change in y-coordinated of the object per frame time.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Where, frame time = 1/frame rate.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These features are collected in a CSV file along with frame number, object id, class label, and source video to train classification models.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43DF75-009B-1D87-C339-D54FAD484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437" y="2170346"/>
            <a:ext cx="5422846" cy="367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41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330405" cy="800945"/>
          </a:xfrm>
          <a:noFill/>
        </p:spPr>
        <p:txBody>
          <a:bodyPr>
            <a:noAutofit/>
          </a:bodyPr>
          <a:lstStyle/>
          <a:p>
            <a:r>
              <a:rPr lang="en-US" dirty="0"/>
              <a:t>Object Classification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6070"/>
            <a:ext cx="2903290" cy="4681058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Trained a Random Forest Classification algorithm on features extracted from the videos.</a:t>
            </a:r>
          </a:p>
          <a:p>
            <a:r>
              <a:rPr lang="en-US" dirty="0"/>
              <a:t>The model is fed data of 5 frames at a time based on which it learns to make class predictions.</a:t>
            </a:r>
          </a:p>
          <a:p>
            <a:r>
              <a:rPr lang="en-US" dirty="0"/>
              <a:t>We performed normalization of data so that the trained model does become biased towards a specific feature.</a:t>
            </a:r>
          </a:p>
          <a:p>
            <a:r>
              <a:rPr lang="en-US" dirty="0"/>
              <a:t>We also performed under </a:t>
            </a:r>
            <a:r>
              <a:rPr lang="en-US" dirty="0" err="1"/>
              <a:t>sampaling</a:t>
            </a:r>
            <a:r>
              <a:rPr lang="en-US" dirty="0"/>
              <a:t> , so that equal number of data of each class is used for training to remove biasness towards a specific class.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914830-E12B-D9F9-11A6-98A1C99F2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938" y="1166071"/>
            <a:ext cx="7343862" cy="461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59F6-9B22-C211-4B4C-A2FD4B914C46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Comparing Random Forest with other classification models</a:t>
            </a:r>
          </a:p>
        </p:txBody>
      </p:sp>
      <p:graphicFrame>
        <p:nvGraphicFramePr>
          <p:cNvPr id="19" name="Table Placeholder 3">
            <a:extLst>
              <a:ext uri="{FF2B5EF4-FFF2-40B4-BE49-F238E27FC236}">
                <a16:creationId xmlns:a16="http://schemas.microsoft.com/office/drawing/2014/main" id="{998759BF-36E2-2AC0-C9B8-88C6BF075154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575439290"/>
              </p:ext>
            </p:extLst>
          </p:nvPr>
        </p:nvGraphicFramePr>
        <p:xfrm>
          <a:off x="838200" y="2125663"/>
          <a:ext cx="10515600" cy="302841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598946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Model Name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Precision (Avg)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Recall (Avg)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Accuracy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598946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Random Forest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0.90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0.89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0.89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598946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SVM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0.45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0.43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0.64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15787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KNN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0.45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0.43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0.64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15787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Decision Trees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0.66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0.64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0.83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1DD9A39-CE23-0208-EDF2-69921A0CA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553" y="638174"/>
            <a:ext cx="10529048" cy="14763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Inferencing the model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4CC17-FC8A-93CD-2E87-FBB013F6C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9553" y="2114549"/>
            <a:ext cx="4632341" cy="4190331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To infer the model: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- Select a video or use a live camera feed and detect objects using the YOLO model.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Extract features and store them in a data frame.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Feed the random forest model with features of 5 frames.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Display the output</a:t>
            </a:r>
          </a:p>
        </p:txBody>
      </p:sp>
      <p:pic>
        <p:nvPicPr>
          <p:cNvPr id="5" name="WhatsApp Video 2024-11-05 at 8.55.12 PM">
            <a:hlinkClick r:id="" action="ppaction://media"/>
            <a:extLst>
              <a:ext uri="{FF2B5EF4-FFF2-40B4-BE49-F238E27FC236}">
                <a16:creationId xmlns:a16="http://schemas.microsoft.com/office/drawing/2014/main" id="{52E6E577-3ACE-8E8D-C23A-B02592E5EA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48437" y="2782342"/>
            <a:ext cx="5110163" cy="287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772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C20BE78-9FDF-401B-B412-3AA10EC5BEA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C180A77-4928-484F-9529-F716C85D6A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E62E91-3991-445A-ADE0-DB143B39320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</TotalTime>
  <Words>438</Words>
  <Application>Microsoft Office PowerPoint</Application>
  <PresentationFormat>Widescreen</PresentationFormat>
  <Paragraphs>80</Paragraphs>
  <Slides>11</Slides>
  <Notes>9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</vt:lpstr>
      <vt:lpstr>Univers Condensed Light</vt:lpstr>
      <vt:lpstr>Walbaum Display Light</vt:lpstr>
      <vt:lpstr>AngleLinesVTI</vt:lpstr>
      <vt:lpstr>Real-time detection, tracking, and classification of aerial objects</vt:lpstr>
      <vt:lpstr>Steps Involved</vt:lpstr>
      <vt:lpstr>Data collection</vt:lpstr>
      <vt:lpstr>Data annotation</vt:lpstr>
      <vt:lpstr>Object Detection and Multi-object tracking</vt:lpstr>
      <vt:lpstr>Feature Extraction for classification</vt:lpstr>
      <vt:lpstr>Object Classification</vt:lpstr>
      <vt:lpstr>Comparing Random Forest with other classification models</vt:lpstr>
      <vt:lpstr>Inferencing the model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Kartik Joshi</dc:creator>
  <cp:lastModifiedBy>Kartik Joshi</cp:lastModifiedBy>
  <cp:revision>6</cp:revision>
  <dcterms:created xsi:type="dcterms:W3CDTF">2024-11-11T12:16:30Z</dcterms:created>
  <dcterms:modified xsi:type="dcterms:W3CDTF">2024-12-04T11:11:47Z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